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7950B3E-5FB7-4F3C-A1F4-252D293170DB}">
  <a:tblStyle styleId="{37950B3E-5FB7-4F3C-A1F4-252D293170D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818910a9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818910a9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1" Type="http://schemas.openxmlformats.org/officeDocument/2006/relationships/hyperlink" Target="https://youtu.be/68eSBYOTjIQ?feature=shared" TargetMode="External"/><Relationship Id="rId10" Type="http://schemas.openxmlformats.org/officeDocument/2006/relationships/hyperlink" Target="https://docs.google.com/presentation/d/1_EAtKvO-LV_aGJTZBbt71xefiodUGo0Q5c8As7ZJd94/view" TargetMode="External"/><Relationship Id="rId12" Type="http://schemas.openxmlformats.org/officeDocument/2006/relationships/hyperlink" Target="https://youtu.be/68eSBYOTjIQ?feature=shared" TargetMode="External"/><Relationship Id="rId9" Type="http://schemas.openxmlformats.org/officeDocument/2006/relationships/hyperlink" Target="https://docs.google.com/presentation/d/1tvkJpDLtrbsJLzKLnLdNXFcocmofUiXFX_jSE-CLOW0/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OGfxBximgTBvtgC4pwqQldPTp-xwa1cL05qKVKXsb4k/view" TargetMode="External"/><Relationship Id="rId7" Type="http://schemas.openxmlformats.org/officeDocument/2006/relationships/hyperlink" Target="https://youtu.be/68eSBYOTjIQ?feature=shared" TargetMode="External"/><Relationship Id="rId8" Type="http://schemas.openxmlformats.org/officeDocument/2006/relationships/hyperlink" Target="https://docs.google.com/presentation/d/1HXT3s3nlqLv_5Tiu4D36228Pto-f22B4QYGDggw4uss/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{37950B3E-5FB7-4F3C-A1F4-252D293170DB}</a:tableStyleId>
              </a:tblPr>
              <a:tblGrid>
                <a:gridCol w="1633350"/>
                <a:gridCol w="4045800"/>
                <a:gridCol w="3669725"/>
              </a:tblGrid>
              <a:tr h="242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a:t>
                      </a:r>
                      <a:r>
                        <a:rPr b="1" lang="en" sz="1300">
                          <a:latin typeface="Inter"/>
                          <a:ea typeface="Inter"/>
                          <a:cs typeface="Inter"/>
                          <a:sym typeface="Inter"/>
                        </a:rPr>
                        <a:t>Comparing Beliefs in Mesopotamia &amp; Egypt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88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religion shape society in Mesopotamia compared to Ancient Egypt?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59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89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Comparing Beliefs in Mesopotamia &amp; Egypt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Comparison Video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94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Polytheism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Video Reflection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8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49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Begin class by explicitly introducing students to the historical thinking skill of </a:t>
                      </a:r>
                      <a:r>
                        <a:rPr lang="en" sz="1200">
                          <a:latin typeface="Inter"/>
                          <a:ea typeface="Inter"/>
                          <a:cs typeface="Inter"/>
                          <a:sym typeface="Inter"/>
                        </a:rPr>
                        <a:t>Comparison</a:t>
                      </a:r>
                      <a:r>
                        <a:rPr lang="en" sz="1200">
                          <a:solidFill>
                            <a:srgbClr val="000000"/>
                          </a:solidFill>
                          <a:latin typeface="Inter"/>
                          <a:ea typeface="Inter"/>
                          <a:cs typeface="Inter"/>
                          <a:sym typeface="Inter"/>
                        </a:rPr>
                        <a:t>. They will watch an introductory video, as well as complete an introductory guide of the skill.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595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direct students to pages 1-2 of the </a:t>
                      </a:r>
                      <a:r>
                        <a:rPr lang="en" sz="1200">
                          <a:latin typeface="Inter"/>
                          <a:ea typeface="Inter"/>
                          <a:cs typeface="Inter"/>
                          <a:sym typeface="Inter"/>
                        </a:rPr>
                        <a:t>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1"/>
                        </a:rPr>
                        <a:t>Play </a:t>
                      </a:r>
                      <a:r>
                        <a:rPr lang="en" sz="1200" u="sng">
                          <a:solidFill>
                            <a:schemeClr val="hlink"/>
                          </a:solidFill>
                          <a:latin typeface="Inter"/>
                          <a:ea typeface="Inter"/>
                          <a:cs typeface="Inter"/>
                          <a:sym typeface="Inter"/>
                          <a:hlinkClick r:id="rId12"/>
                        </a:rPr>
                        <a:t>video</a:t>
                      </a:r>
                      <a:r>
                        <a:rPr lang="en" sz="1200">
                          <a:solidFill>
                            <a:srgbClr val="000000"/>
                          </a:solidFill>
                          <a:latin typeface="Inter"/>
                          <a:ea typeface="Inter"/>
                          <a:cs typeface="Inter"/>
                          <a:sym typeface="Inter"/>
                        </a:rPr>
                        <a:t> and discuss questions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Lead</a:t>
                      </a:r>
                      <a:r>
                        <a:rPr lang="en" sz="1200">
                          <a:solidFill>
                            <a:srgbClr val="000000"/>
                          </a:solidFill>
                          <a:latin typeface="Inter"/>
                          <a:ea typeface="Inter"/>
                          <a:cs typeface="Inter"/>
                          <a:sym typeface="Inter"/>
                        </a:rPr>
                        <a:t> students through </a:t>
                      </a:r>
                      <a:r>
                        <a:rPr lang="en" sz="1200">
                          <a:latin typeface="Inter"/>
                          <a:ea typeface="Inter"/>
                          <a:cs typeface="Inter"/>
                          <a:sym typeface="Inter"/>
                        </a:rPr>
                        <a:t>the guide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the video with the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two video-based questions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Comparison Guide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{37950B3E-5FB7-4F3C-A1F4-252D293170DB}</a:tableStyleId>
              </a:tblPr>
              <a:tblGrid>
                <a:gridCol w="1673200"/>
                <a:gridCol w="4057350"/>
                <a:gridCol w="3702950"/>
              </a:tblGrid>
              <a:tr h="3673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Comparing Beliefs in Mesopotamia &amp; Egypt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9332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read two excerpts from the </a:t>
                      </a:r>
                      <a:r>
                        <a:rPr i="1" lang="en" sz="1200">
                          <a:latin typeface="Inter"/>
                          <a:ea typeface="Inter"/>
                          <a:cs typeface="Inter"/>
                          <a:sym typeface="Inter"/>
                        </a:rPr>
                        <a:t>Epic of Gilgamesh </a:t>
                      </a:r>
                      <a:r>
                        <a:rPr lang="en" sz="1200">
                          <a:latin typeface="Inter"/>
                          <a:ea typeface="Inter"/>
                          <a:cs typeface="Inter"/>
                          <a:sym typeface="Inter"/>
                        </a:rPr>
                        <a:t>to draw conclusions about religious </a:t>
                      </a:r>
                      <a:r>
                        <a:rPr lang="en" sz="1200">
                          <a:latin typeface="Inter"/>
                          <a:ea typeface="Inter"/>
                          <a:cs typeface="Inter"/>
                          <a:sym typeface="Inter"/>
                        </a:rPr>
                        <a:t>beliefs</a:t>
                      </a:r>
                      <a:r>
                        <a:rPr lang="en" sz="1200">
                          <a:latin typeface="Inter"/>
                          <a:ea typeface="Inter"/>
                          <a:cs typeface="Inter"/>
                          <a:sym typeface="Inter"/>
                        </a:rPr>
                        <a:t> in Mesopotamia. Students will use the primary source to address the first part of this lesson’s supporting question using the “Reduce It” strategy. This activity is meant to be done collectively as a class.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91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pages 3-4</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student instructions for this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aloud excerpts from the </a:t>
                      </a:r>
                      <a:r>
                        <a:rPr i="1" lang="en" sz="1200">
                          <a:latin typeface="Inter"/>
                          <a:ea typeface="Inter"/>
                          <a:cs typeface="Inter"/>
                          <a:sym typeface="Inter"/>
                        </a:rPr>
                        <a:t>Epic of Gilgamesh</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answer the supporting question in 3 sentences on the first row</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Have students trade papers with second student and reduce their peers’ 3 sentences into 1 sentence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Have students trade papers again with third student and reduce the 1 sentence to 3 unique words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Have students shout out unique words and record them on the board to the whole class</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Use the box on the bottom right of the Reduce It page to create a whole class answer to the question using as many of the words from the list as you can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the two excerpts from the Epic of Gilgamesh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Write a 3 sentence answer to the supporting question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Trade papers and reduce peer’s 3 sentences into 1 sentence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Trade papers and reduce peer’s 1 sentence into 3 unique words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 a class, construct a one sentence answer to the question using as many unique words from the class as possible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{37950B3E-5FB7-4F3C-A1F4-252D293170DB}</a:tableStyleId>
              </a:tblPr>
              <a:tblGrid>
                <a:gridCol w="1673200"/>
                <a:gridCol w="4057350"/>
                <a:gridCol w="3702950"/>
              </a:tblGrid>
              <a:tr h="2462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a:t>
                      </a:r>
                      <a:r>
                        <a:rPr b="1" lang="en" sz="1300">
                          <a:solidFill>
                            <a:schemeClr val="dk1"/>
                          </a:solidFill>
                          <a:latin typeface="Inter"/>
                          <a:ea typeface="Inter"/>
                          <a:cs typeface="Inter"/>
                          <a:sym typeface="Inter"/>
                        </a:rPr>
                        <a:t>Comparing Beliefs in Mesopotamia &amp; Egypt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2800">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two excerpts from primary sources relevant to Ancient Egyptian religious beliefs to answer the second half of the supporting question. Students will engage in an </a:t>
                      </a:r>
                      <a:r>
                        <a:rPr lang="en" sz="1200">
                          <a:solidFill>
                            <a:schemeClr val="dk1"/>
                          </a:solidFill>
                          <a:latin typeface="Inter"/>
                          <a:ea typeface="Inter"/>
                          <a:cs typeface="Inter"/>
                          <a:sym typeface="Inter"/>
                        </a:rPr>
                        <a:t>annotation</a:t>
                      </a:r>
                      <a:r>
                        <a:rPr lang="en" sz="1200">
                          <a:solidFill>
                            <a:schemeClr val="dk1"/>
                          </a:solidFill>
                          <a:latin typeface="Inter"/>
                          <a:ea typeface="Inter"/>
                          <a:cs typeface="Inter"/>
                          <a:sym typeface="Inter"/>
                        </a:rPr>
                        <a:t> activity to synthesize the reading. This activity is mean to be done </a:t>
                      </a:r>
                      <a:r>
                        <a:rPr lang="en" sz="1200">
                          <a:solidFill>
                            <a:schemeClr val="dk1"/>
                          </a:solidFill>
                          <a:latin typeface="Inter"/>
                          <a:ea typeface="Inter"/>
                          <a:cs typeface="Inter"/>
                          <a:sym typeface="Inter"/>
                        </a:rPr>
                        <a:t>independently or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36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5</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underline or highlight words or phrases that reflect ancient Egyptian religious beliefs and answer the question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provide feedback</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share their annotations and answer with a partner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 class debrief and have students revise their answer,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a:t>
                      </a:r>
                      <a:r>
                        <a:rPr lang="en" sz="1200">
                          <a:solidFill>
                            <a:schemeClr val="dk1"/>
                          </a:solidFill>
                          <a:latin typeface="Inter"/>
                          <a:ea typeface="Inter"/>
                          <a:cs typeface="Inter"/>
                          <a:sym typeface="Inter"/>
                        </a:rPr>
                        <a:t>nderline or highlight words or phrases that reflect ancient Egyptian religious beliefs and answer the question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annotations and answer with a partner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the class debrief and make adjustments to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728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then conclude the lesson with the Comparison Graphic Organizer to make similarities and differences about the religious beliefs of Mesopotamia and Ancient Egypt. Encourage students to draw on information learned from the previous topic regarding Ancient Egypt rather than just this lesson.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456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the Comparison Graphic Organizer on page 6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modeling for students a portion of the graphic organizer before releasing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Debrief the Comparison Graphic Organizer and have students revise their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Comparison Graphic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the class debrief and make adjustments,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3550">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15000"/>
                        </a:lnSpc>
                        <a:spcBef>
                          <a:spcPts val="0"/>
                        </a:spcBef>
                        <a:spcAft>
                          <a:spcPts val="1000"/>
                        </a:spcAft>
                        <a:buNone/>
                      </a:pPr>
                      <a:r>
                        <a:rPr b="1" lang="en" sz="1200">
                          <a:solidFill>
                            <a:schemeClr val="dk1"/>
                          </a:solidFill>
                          <a:latin typeface="Inter"/>
                          <a:ea typeface="Inter"/>
                          <a:cs typeface="Inter"/>
                          <a:sym typeface="Inter"/>
                        </a:rPr>
                        <a:t>WH1.17 </a:t>
                      </a:r>
                      <a:r>
                        <a:rPr lang="en" sz="1200">
                          <a:solidFill>
                            <a:schemeClr val="dk1"/>
                          </a:solidFill>
                          <a:latin typeface="Inter"/>
                          <a:ea typeface="Inter"/>
                          <a:cs typeface="Inter"/>
                          <a:sym typeface="Inter"/>
                        </a:rPr>
                        <a:t>Analyze how early religions and belief systems shaped the political, legal, economic and social structure of states in Africa, Asia and the Americas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